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75" r:id="rId10"/>
    <p:sldId id="276" r:id="rId11"/>
    <p:sldId id="277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" sz="6600" dirty="0" smtClean="0"/>
              <a:t>LA PORTA DEL TEMPS</a:t>
            </a:r>
            <a:br>
              <a:rPr lang="es-ES" sz="6600" dirty="0" smtClean="0"/>
            </a:br>
            <a:endParaRPr lang="es-ES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2" y="4214238"/>
            <a:ext cx="8915399" cy="1892093"/>
          </a:xfrm>
        </p:spPr>
        <p:txBody>
          <a:bodyPr>
            <a:normAutofit/>
          </a:bodyPr>
          <a:lstStyle/>
          <a:p>
            <a:r>
              <a:rPr lang="es-ES" sz="3200" dirty="0" smtClean="0"/>
              <a:t>PROJECTE HISTÒRIA  -  6é de </a:t>
            </a:r>
            <a:r>
              <a:rPr lang="es-ES" sz="3200" dirty="0" err="1" smtClean="0"/>
              <a:t>Primària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dirty="0" smtClean="0"/>
          </a:p>
          <a:p>
            <a:pPr algn="r"/>
            <a:r>
              <a:rPr lang="es-ES" dirty="0" smtClean="0"/>
              <a:t>M. Teresa </a:t>
            </a:r>
            <a:r>
              <a:rPr lang="es-ES" dirty="0" err="1" smtClean="0"/>
              <a:t>Garcia</a:t>
            </a:r>
            <a:r>
              <a:rPr lang="es-ES" dirty="0" smtClean="0"/>
              <a:t> </a:t>
            </a:r>
            <a:r>
              <a:rPr lang="es-ES" dirty="0" err="1" smtClean="0"/>
              <a:t>Barberà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Tutora de 6é i Coordinadora de cicle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0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</a:t>
            </a:r>
            <a:r>
              <a:rPr lang="ca-ES" dirty="0" smtClean="0"/>
              <a:t>asca </a:t>
            </a:r>
            <a:r>
              <a:rPr lang="ca-ES" dirty="0" smtClean="0"/>
              <a:t>1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2" y="1904999"/>
            <a:ext cx="4313864" cy="4325983"/>
          </a:xfrm>
        </p:spPr>
        <p:txBody>
          <a:bodyPr>
            <a:normAutofit/>
          </a:bodyPr>
          <a:lstStyle/>
          <a:p>
            <a:r>
              <a:rPr lang="es-ES" dirty="0" smtClean="0"/>
              <a:t>Lectura </a:t>
            </a:r>
            <a:r>
              <a:rPr lang="es-ES" dirty="0" err="1" smtClean="0"/>
              <a:t>trencaclosques</a:t>
            </a:r>
            <a:endParaRPr lang="es-ES" dirty="0" smtClean="0"/>
          </a:p>
          <a:p>
            <a:r>
              <a:rPr lang="es-ES" dirty="0" smtClean="0"/>
              <a:t>Esquema a </a:t>
            </a:r>
            <a:r>
              <a:rPr lang="es-ES" dirty="0" err="1" smtClean="0"/>
              <a:t>quatre</a:t>
            </a:r>
            <a:r>
              <a:rPr lang="es-ES" dirty="0" smtClean="0"/>
              <a:t> </a:t>
            </a:r>
            <a:r>
              <a:rPr lang="es-ES" dirty="0" err="1" smtClean="0"/>
              <a:t>bandes</a:t>
            </a:r>
            <a:endParaRPr lang="es-ES" dirty="0" smtClean="0"/>
          </a:p>
          <a:p>
            <a:r>
              <a:rPr lang="es-ES" dirty="0" err="1" smtClean="0"/>
              <a:t>Dona’m</a:t>
            </a:r>
            <a:r>
              <a:rPr lang="es-ES" dirty="0" smtClean="0"/>
              <a:t> un titular</a:t>
            </a:r>
          </a:p>
          <a:p>
            <a:r>
              <a:rPr lang="es-ES" dirty="0" smtClean="0"/>
              <a:t>Entrevista</a:t>
            </a:r>
          </a:p>
          <a:p>
            <a:r>
              <a:rPr lang="es-ES" dirty="0" smtClean="0"/>
              <a:t>Lectura compartida</a:t>
            </a:r>
          </a:p>
          <a:p>
            <a:r>
              <a:rPr lang="es-ES" dirty="0" err="1" smtClean="0"/>
              <a:t>Caps</a:t>
            </a:r>
            <a:r>
              <a:rPr lang="es-ES" dirty="0" smtClean="0"/>
              <a:t> </a:t>
            </a:r>
            <a:r>
              <a:rPr lang="es-ES" dirty="0" err="1" smtClean="0"/>
              <a:t>numerats</a:t>
            </a:r>
            <a:endParaRPr lang="es-ES" dirty="0" smtClean="0"/>
          </a:p>
          <a:p>
            <a:r>
              <a:rPr lang="es-ES" dirty="0" smtClean="0"/>
              <a:t>Lectura </a:t>
            </a:r>
            <a:r>
              <a:rPr lang="es-ES" dirty="0" err="1" smtClean="0"/>
              <a:t>dramatitzada</a:t>
            </a:r>
            <a:endParaRPr lang="es-ES" dirty="0" smtClean="0"/>
          </a:p>
          <a:p>
            <a:r>
              <a:rPr lang="es-ES" dirty="0" smtClean="0"/>
              <a:t>Porta </a:t>
            </a:r>
            <a:r>
              <a:rPr lang="es-ES" dirty="0" err="1" smtClean="0"/>
              <a:t>d’entrada</a:t>
            </a:r>
            <a:r>
              <a:rPr lang="es-ES" dirty="0" smtClean="0"/>
              <a:t> narrativa</a:t>
            </a:r>
          </a:p>
          <a:p>
            <a:pPr>
              <a:buClr>
                <a:srgbClr val="A53010"/>
              </a:buClr>
            </a:pPr>
            <a:r>
              <a:rPr lang="es-ES" dirty="0" smtClean="0"/>
              <a:t>Rúbrica </a:t>
            </a:r>
            <a:r>
              <a:rPr lang="es-ES" dirty="0" err="1" smtClean="0"/>
              <a:t>d’expressió</a:t>
            </a:r>
            <a:r>
              <a:rPr lang="es-ES" dirty="0" smtClean="0"/>
              <a:t> </a:t>
            </a:r>
            <a:r>
              <a:rPr lang="es-ES" dirty="0" smtClean="0"/>
              <a:t>escrita</a:t>
            </a:r>
          </a:p>
          <a:p>
            <a:pPr marL="0" lvl="0" indent="0">
              <a:buClr>
                <a:srgbClr val="A53010"/>
              </a:buClr>
              <a:buNone/>
            </a:pPr>
            <a:endParaRPr lang="ca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Competències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: CCLI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CSC, 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CD, CAA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SIEE, CEC</a:t>
            </a:r>
            <a:endParaRPr lang="ca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7825" y="2377440"/>
            <a:ext cx="5075977" cy="28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</a:t>
            </a:r>
            <a:r>
              <a:rPr lang="ca-ES" dirty="0" smtClean="0"/>
              <a:t>asca </a:t>
            </a:r>
            <a:r>
              <a:rPr lang="ca-ES" dirty="0"/>
              <a:t>1: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2" y="1737360"/>
            <a:ext cx="4313864" cy="4781006"/>
          </a:xfrm>
        </p:spPr>
        <p:txBody>
          <a:bodyPr>
            <a:normAutofit/>
          </a:bodyPr>
          <a:lstStyle/>
          <a:p>
            <a:r>
              <a:rPr lang="es-ES" dirty="0" smtClean="0"/>
              <a:t>Causes i </a:t>
            </a:r>
            <a:r>
              <a:rPr lang="es-ES" dirty="0" err="1" smtClean="0"/>
              <a:t>conseqüències</a:t>
            </a:r>
            <a:endParaRPr lang="es-ES" dirty="0" smtClean="0"/>
          </a:p>
          <a:p>
            <a:r>
              <a:rPr lang="es-ES" dirty="0" smtClean="0"/>
              <a:t>Compara i contrasta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lvl="0" indent="0">
              <a:buClr>
                <a:srgbClr val="A53010"/>
              </a:buClr>
              <a:buNone/>
            </a:pP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Competències: CCLI, CSC, CD, CAA, SIEE, CEC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190747" y="1737360"/>
            <a:ext cx="4313864" cy="4166483"/>
          </a:xfrm>
        </p:spPr>
        <p:txBody>
          <a:bodyPr>
            <a:normAutofit/>
          </a:bodyPr>
          <a:lstStyle/>
          <a:p>
            <a:r>
              <a:rPr lang="es-ES" dirty="0" smtClean="0"/>
              <a:t>Porta </a:t>
            </a:r>
            <a:r>
              <a:rPr lang="es-ES" dirty="0" err="1" smtClean="0"/>
              <a:t>d’entrada</a:t>
            </a:r>
            <a:r>
              <a:rPr lang="es-ES" dirty="0" smtClean="0"/>
              <a:t> narrativa</a:t>
            </a:r>
          </a:p>
          <a:p>
            <a:r>
              <a:rPr lang="es-ES" dirty="0" smtClean="0"/>
              <a:t>Rúbrica </a:t>
            </a:r>
            <a:r>
              <a:rPr lang="es-ES" dirty="0" err="1" smtClean="0"/>
              <a:t>d’expressió</a:t>
            </a:r>
            <a:r>
              <a:rPr lang="es-ES" dirty="0" smtClean="0"/>
              <a:t> escrita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48" y="2747398"/>
            <a:ext cx="4236451" cy="32785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397" y="2745848"/>
            <a:ext cx="4146102" cy="32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Tasca 2: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>“Espanya canviant. Segle </a:t>
            </a:r>
            <a:r>
              <a:rPr lang="ca-ES" dirty="0" smtClean="0"/>
              <a:t>XIX”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0" y="2146663"/>
            <a:ext cx="5313819" cy="3777622"/>
          </a:xfrm>
        </p:spPr>
        <p:txBody>
          <a:bodyPr>
            <a:normAutofit/>
          </a:bodyPr>
          <a:lstStyle/>
          <a:p>
            <a:endParaRPr lang="ca-ES" dirty="0" smtClean="0"/>
          </a:p>
          <a:p>
            <a:r>
              <a:rPr lang="ca-ES" sz="2000" dirty="0" smtClean="0"/>
              <a:t>Esquema</a:t>
            </a:r>
          </a:p>
          <a:p>
            <a:r>
              <a:rPr lang="ca-ES" sz="2000" dirty="0" smtClean="0"/>
              <a:t>Lectura compartida</a:t>
            </a:r>
          </a:p>
          <a:p>
            <a:r>
              <a:rPr lang="ca-ES" sz="2000" dirty="0" smtClean="0"/>
              <a:t>Mapa mental</a:t>
            </a:r>
          </a:p>
          <a:p>
            <a:r>
              <a:rPr lang="ca-ES" sz="2000" dirty="0" smtClean="0"/>
              <a:t>Compara i contrasta</a:t>
            </a:r>
          </a:p>
          <a:p>
            <a:r>
              <a:rPr lang="ca-ES" sz="2000" dirty="0" smtClean="0"/>
              <a:t>Plantilla </a:t>
            </a:r>
            <a:r>
              <a:rPr lang="ca-ES" sz="2000" dirty="0" smtClean="0"/>
              <a:t>trencada</a:t>
            </a:r>
          </a:p>
          <a:p>
            <a:endParaRPr lang="ca-ES" sz="2000" dirty="0"/>
          </a:p>
          <a:p>
            <a:endParaRPr lang="ca-ES" sz="2000" dirty="0" smtClean="0"/>
          </a:p>
          <a:p>
            <a:pPr marL="0" lvl="0" indent="0">
              <a:buClr>
                <a:srgbClr val="A53010"/>
              </a:buClr>
              <a:buNone/>
            </a:pP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Competències: CCLI, CSC, CD, CAA, SIEE, CEC</a:t>
            </a:r>
          </a:p>
          <a:p>
            <a:pPr marL="0" indent="0">
              <a:buNone/>
            </a:pPr>
            <a:endParaRPr lang="ca-ES" sz="2000" dirty="0" smtClean="0"/>
          </a:p>
          <a:p>
            <a:endParaRPr lang="ca-ES" sz="2000" dirty="0"/>
          </a:p>
          <a:p>
            <a:endParaRPr lang="ca-ES" sz="2000" dirty="0" smtClean="0"/>
          </a:p>
          <a:p>
            <a:pPr marL="0" indent="0">
              <a:buNone/>
            </a:pPr>
            <a:endParaRPr lang="ca-ES" sz="2000" dirty="0" smtClean="0"/>
          </a:p>
          <a:p>
            <a:endParaRPr lang="ca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6" y="2418953"/>
            <a:ext cx="4241664" cy="3615026"/>
          </a:xfrm>
        </p:spPr>
      </p:pic>
    </p:spTree>
    <p:extLst>
      <p:ext uri="{BB962C8B-B14F-4D97-AF65-F5344CB8AC3E}">
        <p14:creationId xmlns:p14="http://schemas.microsoft.com/office/powerpoint/2010/main" val="12126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</a:t>
            </a:r>
            <a:r>
              <a:rPr lang="ca-ES" dirty="0" smtClean="0"/>
              <a:t>asca 2:</a:t>
            </a:r>
            <a:endParaRPr lang="ca-ES" dirty="0"/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9213" y="2409540"/>
            <a:ext cx="4313237" cy="3226369"/>
          </a:xfrm>
        </p:spPr>
      </p:pic>
      <p:pic>
        <p:nvPicPr>
          <p:cNvPr id="12" name="Marcador de contenido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14862" y="1866106"/>
            <a:ext cx="3093624" cy="43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Tasca 3: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/>
              <a:t>“</a:t>
            </a:r>
            <a:r>
              <a:rPr lang="ca-ES" dirty="0" smtClean="0"/>
              <a:t>Comencem </a:t>
            </a:r>
            <a:r>
              <a:rPr lang="ca-ES" dirty="0"/>
              <a:t>malament. Segle </a:t>
            </a:r>
            <a:r>
              <a:rPr lang="ca-ES" dirty="0" smtClean="0"/>
              <a:t>XX”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0" y="1905000"/>
            <a:ext cx="5558745" cy="4561114"/>
          </a:xfrm>
        </p:spPr>
        <p:txBody>
          <a:bodyPr/>
          <a:lstStyle/>
          <a:p>
            <a:pPr marL="0" indent="0">
              <a:buNone/>
            </a:pPr>
            <a:endParaRPr lang="ca-ES" sz="2000" dirty="0" smtClean="0"/>
          </a:p>
          <a:p>
            <a:r>
              <a:rPr lang="ca-ES" sz="2000" dirty="0" smtClean="0"/>
              <a:t>Compara i contrasta</a:t>
            </a:r>
          </a:p>
          <a:p>
            <a:r>
              <a:rPr lang="ca-ES" sz="2000" dirty="0" smtClean="0"/>
              <a:t>Esquema</a:t>
            </a:r>
          </a:p>
          <a:p>
            <a:r>
              <a:rPr lang="ca-ES" sz="2000" dirty="0" smtClean="0"/>
              <a:t>Plantilla trencada</a:t>
            </a:r>
          </a:p>
          <a:p>
            <a:r>
              <a:rPr lang="ca-ES" sz="2000" dirty="0" err="1" smtClean="0"/>
              <a:t>Ishikawa</a:t>
            </a:r>
            <a:endParaRPr lang="ca-ES" sz="2000" dirty="0" smtClean="0"/>
          </a:p>
          <a:p>
            <a:r>
              <a:rPr lang="ca-ES" sz="2000" dirty="0" smtClean="0"/>
              <a:t>Fitxa de metacognició</a:t>
            </a:r>
          </a:p>
          <a:p>
            <a:r>
              <a:rPr lang="ca-ES" sz="2000" dirty="0" err="1" smtClean="0"/>
              <a:t>Busque</a:t>
            </a:r>
            <a:r>
              <a:rPr lang="ca-ES" sz="2000" dirty="0" smtClean="0"/>
              <a:t> informació i </a:t>
            </a:r>
            <a:r>
              <a:rPr lang="ca-ES" sz="2000" dirty="0" err="1" smtClean="0"/>
              <a:t>presente</a:t>
            </a:r>
            <a:r>
              <a:rPr lang="ca-ES" sz="2000" dirty="0" smtClean="0"/>
              <a:t> un esquema</a:t>
            </a:r>
          </a:p>
          <a:p>
            <a:r>
              <a:rPr lang="ca-ES" sz="2000" dirty="0" smtClean="0"/>
              <a:t>Rúbrica expressió </a:t>
            </a:r>
            <a:r>
              <a:rPr lang="ca-ES" sz="2000" dirty="0" smtClean="0"/>
              <a:t>oral</a:t>
            </a:r>
          </a:p>
          <a:p>
            <a:pPr marL="0" lvl="0" indent="0">
              <a:buClr>
                <a:srgbClr val="A53010"/>
              </a:buClr>
              <a:buNone/>
            </a:pPr>
            <a:endParaRPr lang="ca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Competències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: CCLI, CSC, CD, CAA, 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SIEE</a:t>
            </a:r>
            <a:endParaRPr lang="ca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ca-ES" sz="2000" dirty="0" smtClean="0"/>
          </a:p>
          <a:p>
            <a:endParaRPr lang="ca-ES" sz="2000" dirty="0" smtClean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85866" y="2473036"/>
            <a:ext cx="3926568" cy="26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</a:t>
            </a:r>
            <a:r>
              <a:rPr lang="ca-ES" dirty="0" smtClean="0"/>
              <a:t>asca 3:</a:t>
            </a:r>
            <a:endParaRPr lang="ca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328"/>
          <a:stretch/>
        </p:blipFill>
        <p:spPr>
          <a:xfrm>
            <a:off x="7695923" y="1548158"/>
            <a:ext cx="2843764" cy="4363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56" y="1561221"/>
            <a:ext cx="3263640" cy="4363064"/>
          </a:xfrm>
        </p:spPr>
      </p:pic>
    </p:spTree>
    <p:extLst>
      <p:ext uri="{BB962C8B-B14F-4D97-AF65-F5344CB8AC3E}">
        <p14:creationId xmlns:p14="http://schemas.microsoft.com/office/powerpoint/2010/main" val="19732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Tasca 4: 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>“Açò pareix que va a canviar”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448402" cy="4201886"/>
          </a:xfrm>
        </p:spPr>
        <p:txBody>
          <a:bodyPr>
            <a:normAutofit/>
          </a:bodyPr>
          <a:lstStyle/>
          <a:p>
            <a:endParaRPr lang="ca-ES" sz="2000" dirty="0" smtClean="0"/>
          </a:p>
          <a:p>
            <a:pPr marL="0" indent="0">
              <a:buNone/>
            </a:pPr>
            <a:endParaRPr lang="ca-ES" sz="2000" dirty="0" smtClean="0"/>
          </a:p>
          <a:p>
            <a:r>
              <a:rPr lang="ca-ES" sz="2000" dirty="0" smtClean="0"/>
              <a:t>Veig, </a:t>
            </a:r>
            <a:r>
              <a:rPr lang="ca-ES" sz="2000" dirty="0" err="1" smtClean="0"/>
              <a:t>pense</a:t>
            </a:r>
            <a:r>
              <a:rPr lang="ca-ES" sz="2000" dirty="0" smtClean="0"/>
              <a:t>, em </a:t>
            </a:r>
            <a:r>
              <a:rPr lang="ca-ES" sz="2000" dirty="0" err="1" smtClean="0"/>
              <a:t>pregunte</a:t>
            </a:r>
            <a:endParaRPr lang="ca-ES" sz="2000" dirty="0"/>
          </a:p>
          <a:p>
            <a:r>
              <a:rPr lang="ca-ES" sz="2000" dirty="0" smtClean="0"/>
              <a:t>Mini </a:t>
            </a:r>
            <a:r>
              <a:rPr lang="ca-ES" sz="2000" dirty="0" err="1" smtClean="0"/>
              <a:t>profe</a:t>
            </a:r>
            <a:endParaRPr lang="ca-ES" sz="2000" dirty="0" smtClean="0"/>
          </a:p>
          <a:p>
            <a:endParaRPr lang="ca-ES" sz="2000" dirty="0"/>
          </a:p>
          <a:p>
            <a:r>
              <a:rPr lang="ca-ES" sz="2400" b="1" dirty="0" smtClean="0"/>
              <a:t>TASCA FINAL</a:t>
            </a:r>
          </a:p>
          <a:p>
            <a:pPr lvl="1"/>
            <a:r>
              <a:rPr lang="ca-ES" sz="2000" dirty="0" smtClean="0"/>
              <a:t>Diana de </a:t>
            </a:r>
            <a:r>
              <a:rPr lang="ca-ES" sz="2000" dirty="0" smtClean="0"/>
              <a:t>participació</a:t>
            </a:r>
          </a:p>
          <a:p>
            <a:pPr marL="457200" lvl="1" indent="0">
              <a:buNone/>
            </a:pPr>
            <a:endParaRPr lang="ca-ES" sz="2000" dirty="0" smtClean="0"/>
          </a:p>
          <a:p>
            <a:pPr marL="0" lvl="0" indent="0">
              <a:buClr>
                <a:srgbClr val="A53010"/>
              </a:buClr>
              <a:buNone/>
            </a:pP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Competències: CCLI, 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CSC, CAA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SIEE, CEC</a:t>
            </a:r>
          </a:p>
          <a:p>
            <a:pPr marL="457200" lvl="1" indent="0">
              <a:buNone/>
            </a:pPr>
            <a:endParaRPr lang="ca-ES" sz="2000" dirty="0" smtClean="0"/>
          </a:p>
          <a:p>
            <a:pPr lvl="1"/>
            <a:endParaRPr lang="ca-ES" sz="2200" b="1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8626" y="2638699"/>
            <a:ext cx="5070672" cy="29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 err="1" smtClean="0"/>
              <a:t>Fils</a:t>
            </a:r>
            <a:r>
              <a:rPr lang="es-ES" sz="6600" dirty="0" smtClean="0"/>
              <a:t> </a:t>
            </a:r>
            <a:r>
              <a:rPr lang="es-ES" sz="6600" dirty="0" err="1" smtClean="0"/>
              <a:t>conductors</a:t>
            </a:r>
            <a:r>
              <a:rPr lang="es-ES" sz="6600" dirty="0" smtClean="0"/>
              <a:t>:</a:t>
            </a:r>
            <a:endParaRPr lang="es-ES" sz="6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" sz="2800" dirty="0" smtClean="0"/>
          </a:p>
          <a:p>
            <a:r>
              <a:rPr lang="es-ES" sz="2800" dirty="0" smtClean="0"/>
              <a:t>1. </a:t>
            </a:r>
            <a:r>
              <a:rPr lang="es-ES" sz="2800" dirty="0" err="1" smtClean="0"/>
              <a:t>Democràcia</a:t>
            </a:r>
            <a:r>
              <a:rPr lang="es-ES" sz="2800" dirty="0" smtClean="0"/>
              <a:t>, per a </a:t>
            </a:r>
            <a:r>
              <a:rPr lang="es-ES" sz="2800" dirty="0" err="1" smtClean="0"/>
              <a:t>què</a:t>
            </a:r>
            <a:r>
              <a:rPr lang="es-ES" sz="2800" dirty="0" smtClean="0"/>
              <a:t>?</a:t>
            </a:r>
          </a:p>
          <a:p>
            <a:endParaRPr lang="es-ES" sz="2800" dirty="0"/>
          </a:p>
          <a:p>
            <a:r>
              <a:rPr lang="es-ES" sz="2800" dirty="0" smtClean="0"/>
              <a:t>3. </a:t>
            </a:r>
            <a:r>
              <a:rPr lang="es-ES" sz="2800" dirty="0" err="1" smtClean="0"/>
              <a:t>Quins</a:t>
            </a:r>
            <a:r>
              <a:rPr lang="es-ES" sz="2800" dirty="0" smtClean="0"/>
              <a:t> </a:t>
            </a:r>
            <a:r>
              <a:rPr lang="es-ES" sz="2800" dirty="0" err="1" smtClean="0"/>
              <a:t>són</a:t>
            </a:r>
            <a:r>
              <a:rPr lang="es-ES" sz="2800" dirty="0" smtClean="0"/>
              <a:t> </a:t>
            </a:r>
            <a:r>
              <a:rPr lang="es-ES" sz="2800" dirty="0" err="1" smtClean="0"/>
              <a:t>els</a:t>
            </a:r>
            <a:r>
              <a:rPr lang="es-ES" sz="2800" dirty="0" smtClean="0"/>
              <a:t> </a:t>
            </a:r>
            <a:r>
              <a:rPr lang="es-ES" sz="2800" dirty="0" err="1" smtClean="0"/>
              <a:t>efectes</a:t>
            </a:r>
            <a:r>
              <a:rPr lang="es-ES" sz="2800" dirty="0" smtClean="0"/>
              <a:t> de la guerra?</a:t>
            </a:r>
            <a:endParaRPr lang="es-ES" sz="28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190747" y="2149929"/>
            <a:ext cx="4313864" cy="3777622"/>
          </a:xfrm>
        </p:spPr>
        <p:txBody>
          <a:bodyPr>
            <a:normAutofit/>
          </a:bodyPr>
          <a:lstStyle/>
          <a:p>
            <a:endParaRPr lang="es-ES" sz="2800" dirty="0" smtClean="0"/>
          </a:p>
          <a:p>
            <a:r>
              <a:rPr lang="es-ES" sz="2800" dirty="0" smtClean="0"/>
              <a:t>2. A </a:t>
            </a:r>
            <a:r>
              <a:rPr lang="es-ES" sz="2800" dirty="0" err="1" smtClean="0"/>
              <a:t>què</a:t>
            </a:r>
            <a:r>
              <a:rPr lang="es-ES" sz="2800" dirty="0" smtClean="0"/>
              <a:t> </a:t>
            </a:r>
            <a:r>
              <a:rPr lang="es-ES" sz="2800" dirty="0" err="1" smtClean="0"/>
              <a:t>anomenem</a:t>
            </a:r>
            <a:r>
              <a:rPr lang="es-ES" sz="2800" dirty="0" smtClean="0"/>
              <a:t> </a:t>
            </a:r>
            <a:r>
              <a:rPr lang="es-ES" sz="2800" dirty="0" err="1" smtClean="0"/>
              <a:t>igualtat</a:t>
            </a:r>
            <a:r>
              <a:rPr lang="es-ES" sz="2800" dirty="0" smtClean="0"/>
              <a:t>?</a:t>
            </a:r>
          </a:p>
          <a:p>
            <a:endParaRPr lang="es-ES" sz="2800" dirty="0"/>
          </a:p>
          <a:p>
            <a:r>
              <a:rPr lang="es-ES" sz="2800" dirty="0" smtClean="0"/>
              <a:t>4. </a:t>
            </a:r>
            <a:r>
              <a:rPr lang="es-ES" sz="2800" dirty="0" err="1" smtClean="0"/>
              <a:t>Què</a:t>
            </a:r>
            <a:r>
              <a:rPr lang="es-ES" sz="2800" dirty="0" smtClean="0"/>
              <a:t> </a:t>
            </a:r>
            <a:r>
              <a:rPr lang="es-ES" sz="2800" dirty="0" err="1" smtClean="0"/>
              <a:t>assegura</a:t>
            </a:r>
            <a:r>
              <a:rPr lang="es-ES" sz="2800" dirty="0" smtClean="0"/>
              <a:t> la </a:t>
            </a:r>
            <a:r>
              <a:rPr lang="es-ES" sz="2800" dirty="0" err="1" smtClean="0"/>
              <a:t>Constitució</a:t>
            </a:r>
            <a:r>
              <a:rPr lang="es-ES" sz="2800" dirty="0" smtClean="0"/>
              <a:t>?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3170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 smtClean="0"/>
              <a:t>Tasques:</a:t>
            </a:r>
            <a:endParaRPr lang="es-ES" sz="6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ca-ES" sz="2900" dirty="0" smtClean="0"/>
          </a:p>
          <a:p>
            <a:r>
              <a:rPr lang="ca-ES" sz="2900" dirty="0" smtClean="0"/>
              <a:t>Tasca 0: “La història, un gran arxivador”</a:t>
            </a:r>
          </a:p>
          <a:p>
            <a:r>
              <a:rPr lang="ca-ES" sz="2900" dirty="0" smtClean="0"/>
              <a:t>Tasca 1: “Un segle de revolucions. Segle XVIII”</a:t>
            </a:r>
          </a:p>
          <a:p>
            <a:r>
              <a:rPr lang="ca-ES" sz="2900" dirty="0" smtClean="0"/>
              <a:t>Tasca 2: </a:t>
            </a:r>
            <a:r>
              <a:rPr lang="ca-ES" sz="2900" dirty="0"/>
              <a:t>“Espanya canviant. Segle </a:t>
            </a:r>
            <a:r>
              <a:rPr lang="ca-ES" sz="2900" dirty="0" smtClean="0"/>
              <a:t>XIX”</a:t>
            </a:r>
          </a:p>
          <a:p>
            <a:r>
              <a:rPr lang="ca-ES" sz="2900" dirty="0" smtClean="0"/>
              <a:t>Tasca 3: “</a:t>
            </a:r>
            <a:r>
              <a:rPr lang="ca-ES" sz="2900" dirty="0"/>
              <a:t>Comencem malament. Segle XX.”</a:t>
            </a:r>
            <a:endParaRPr lang="ca-ES" sz="2900" dirty="0" smtClean="0"/>
          </a:p>
          <a:p>
            <a:r>
              <a:rPr lang="ca-ES" sz="2900" dirty="0" smtClean="0"/>
              <a:t>Tasca 4: “Açò pareix que va a canviar”</a:t>
            </a:r>
          </a:p>
          <a:p>
            <a:endParaRPr lang="es-ES" sz="3100" dirty="0"/>
          </a:p>
        </p:txBody>
      </p:sp>
    </p:spTree>
    <p:extLst>
      <p:ext uri="{BB962C8B-B14F-4D97-AF65-F5344CB8AC3E}">
        <p14:creationId xmlns:p14="http://schemas.microsoft.com/office/powerpoint/2010/main" val="30310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600" dirty="0" err="1" smtClean="0"/>
              <a:t>Preparació</a:t>
            </a:r>
            <a:r>
              <a:rPr lang="es-ES" sz="6600" dirty="0" smtClean="0"/>
              <a:t> de la </a:t>
            </a:r>
            <a:r>
              <a:rPr lang="es-ES" sz="6600" dirty="0" err="1" smtClean="0"/>
              <a:t>classe</a:t>
            </a:r>
            <a:endParaRPr lang="es-ES" sz="6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0"/>
          <a:stretch/>
        </p:blipFill>
        <p:spPr>
          <a:xfrm>
            <a:off x="3246068" y="1905000"/>
            <a:ext cx="6979502" cy="3940629"/>
          </a:xfrm>
        </p:spPr>
      </p:pic>
    </p:spTree>
    <p:extLst>
      <p:ext uri="{BB962C8B-B14F-4D97-AF65-F5344CB8AC3E}">
        <p14:creationId xmlns:p14="http://schemas.microsoft.com/office/powerpoint/2010/main" val="17944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6600" dirty="0" smtClean="0"/>
              <a:t>Desafiament inicial</a:t>
            </a:r>
            <a:endParaRPr lang="ca-ES" sz="6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7" b="4918"/>
          <a:stretch/>
        </p:blipFill>
        <p:spPr>
          <a:xfrm>
            <a:off x="2445966" y="1905000"/>
            <a:ext cx="4055647" cy="4430486"/>
          </a:xfrm>
        </p:spPr>
      </p:pic>
      <p:sp>
        <p:nvSpPr>
          <p:cNvPr id="5" name="CuadroTexto 4"/>
          <p:cNvSpPr txBox="1"/>
          <p:nvPr/>
        </p:nvSpPr>
        <p:spPr>
          <a:xfrm>
            <a:off x="7021286" y="2204357"/>
            <a:ext cx="46046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Abans</a:t>
            </a:r>
            <a:r>
              <a:rPr lang="es-ES" sz="2400" b="1" dirty="0" smtClean="0"/>
              <a:t> de </a:t>
            </a:r>
            <a:r>
              <a:rPr lang="es-ES" sz="2400" b="1" dirty="0" err="1" smtClean="0"/>
              <a:t>començar</a:t>
            </a:r>
            <a:r>
              <a:rPr lang="es-ES" sz="2400" b="1" dirty="0" smtClean="0"/>
              <a:t>:</a:t>
            </a:r>
          </a:p>
          <a:p>
            <a:endParaRPr lang="es-E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 smtClean="0"/>
              <a:t>Nous</a:t>
            </a:r>
            <a:r>
              <a:rPr lang="es-ES" sz="2000" dirty="0" smtClean="0"/>
              <a:t> </a:t>
            </a:r>
            <a:r>
              <a:rPr lang="es-ES" sz="2000" dirty="0" err="1" smtClean="0"/>
              <a:t>grups</a:t>
            </a:r>
            <a:r>
              <a:rPr lang="es-ES" sz="2000" dirty="0" smtClean="0"/>
              <a:t> de </a:t>
            </a:r>
            <a:r>
              <a:rPr lang="es-ES" sz="2000" dirty="0" err="1" smtClean="0"/>
              <a:t>cooperatiu</a:t>
            </a:r>
            <a:endParaRPr lang="es-E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Pla de </a:t>
            </a:r>
            <a:r>
              <a:rPr lang="es-ES" sz="2000" dirty="0" err="1" smtClean="0"/>
              <a:t>treball</a:t>
            </a:r>
            <a:r>
              <a:rPr lang="es-ES" sz="2000" dirty="0" smtClean="0"/>
              <a:t> de </a:t>
            </a:r>
            <a:r>
              <a:rPr lang="es-ES" sz="2000" dirty="0" err="1" smtClean="0"/>
              <a:t>l’equip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400" b="1" dirty="0" smtClean="0"/>
              <a:t>Es </a:t>
            </a:r>
            <a:r>
              <a:rPr lang="es-ES" sz="2400" b="1" dirty="0" err="1" smtClean="0"/>
              <a:t>farà</a:t>
            </a:r>
            <a:r>
              <a:rPr lang="es-ES" sz="2400" b="1" dirty="0" smtClean="0"/>
              <a:t> al </a:t>
            </a:r>
            <a:r>
              <a:rPr lang="es-ES" sz="2400" b="1" dirty="0" err="1" smtClean="0"/>
              <a:t>llarg</a:t>
            </a:r>
            <a:r>
              <a:rPr lang="es-ES" sz="2400" b="1" dirty="0" smtClean="0"/>
              <a:t> del </a:t>
            </a:r>
            <a:r>
              <a:rPr lang="es-ES" sz="2400" b="1" dirty="0" err="1" smtClean="0"/>
              <a:t>projecte</a:t>
            </a:r>
            <a:r>
              <a:rPr lang="es-ES" sz="2400" b="1" dirty="0" smtClean="0"/>
              <a:t>:</a:t>
            </a:r>
          </a:p>
          <a:p>
            <a:endParaRPr lang="es-E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 smtClean="0"/>
              <a:t>Avaluació</a:t>
            </a:r>
            <a:r>
              <a:rPr lang="es-ES" sz="2000" dirty="0" smtClean="0"/>
              <a:t> del </a:t>
            </a:r>
            <a:r>
              <a:rPr lang="es-ES" sz="2000" dirty="0" err="1" smtClean="0"/>
              <a:t>funcionament</a:t>
            </a:r>
            <a:r>
              <a:rPr lang="es-ES" sz="2000" dirty="0" smtClean="0"/>
              <a:t> de </a:t>
            </a:r>
            <a:r>
              <a:rPr lang="es-ES" sz="2000" dirty="0" err="1" smtClean="0"/>
              <a:t>l’equip</a:t>
            </a:r>
            <a:endParaRPr lang="es-E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 smtClean="0"/>
              <a:t>Dinàmiques</a:t>
            </a:r>
            <a:r>
              <a:rPr lang="es-ES" sz="2000" dirty="0" smtClean="0"/>
              <a:t> de </a:t>
            </a:r>
            <a:r>
              <a:rPr lang="es-ES" sz="2000" dirty="0" err="1" smtClean="0"/>
              <a:t>cohesió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5803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4800" dirty="0" smtClean="0"/>
              <a:t>Pla d’equip</a:t>
            </a:r>
            <a:endParaRPr lang="ca-ES" sz="48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/>
          <a:stretch/>
        </p:blipFill>
        <p:spPr>
          <a:xfrm>
            <a:off x="3347357" y="1582380"/>
            <a:ext cx="6809014" cy="4690188"/>
          </a:xfrm>
        </p:spPr>
      </p:pic>
    </p:spTree>
    <p:extLst>
      <p:ext uri="{BB962C8B-B14F-4D97-AF65-F5344CB8AC3E}">
        <p14:creationId xmlns:p14="http://schemas.microsoft.com/office/powerpoint/2010/main" val="33238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Tasca 0: </a:t>
            </a:r>
            <a:r>
              <a:rPr lang="ca-ES" dirty="0"/>
              <a:t/>
            </a:r>
            <a:br>
              <a:rPr lang="ca-ES" dirty="0"/>
            </a:br>
            <a:r>
              <a:rPr lang="ca-ES" dirty="0"/>
              <a:t>“La història, un gran arxivador”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39" y="2313214"/>
            <a:ext cx="2826190" cy="3778250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01" y="2271370"/>
            <a:ext cx="2951390" cy="38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</a:t>
            </a:r>
            <a:r>
              <a:rPr lang="es-ES" dirty="0" smtClean="0"/>
              <a:t>asca 0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a-ES" sz="2000" dirty="0" smtClean="0"/>
          </a:p>
          <a:p>
            <a:r>
              <a:rPr lang="ca-ES" sz="2000" dirty="0" smtClean="0"/>
              <a:t>Què </a:t>
            </a:r>
            <a:r>
              <a:rPr lang="ca-ES" sz="2000" dirty="0" smtClean="0"/>
              <a:t>sé, què vull saber, què he aprés</a:t>
            </a:r>
          </a:p>
          <a:p>
            <a:r>
              <a:rPr lang="ca-ES" sz="2000" dirty="0" smtClean="0"/>
              <a:t>Missatge de la carta</a:t>
            </a:r>
          </a:p>
          <a:p>
            <a:r>
              <a:rPr lang="ca-ES" sz="2000" dirty="0" smtClean="0"/>
              <a:t>Diana de </a:t>
            </a:r>
            <a:r>
              <a:rPr lang="ca-ES" sz="2000" dirty="0" smtClean="0"/>
              <a:t>participació</a:t>
            </a:r>
          </a:p>
          <a:p>
            <a:endParaRPr lang="ca-ES" sz="2000" dirty="0"/>
          </a:p>
          <a:p>
            <a:endParaRPr lang="ca-ES" sz="2000" dirty="0" smtClean="0"/>
          </a:p>
          <a:p>
            <a:endParaRPr lang="ca-ES" sz="2000" dirty="0"/>
          </a:p>
          <a:p>
            <a:pPr marL="0" indent="0">
              <a:buNone/>
            </a:pPr>
            <a:endParaRPr lang="ca-ES" sz="1400" b="1" dirty="0" smtClean="0"/>
          </a:p>
          <a:p>
            <a:pPr marL="0" indent="0">
              <a:buNone/>
            </a:pPr>
            <a:r>
              <a:rPr lang="ca-ES" sz="1400" b="1" dirty="0" smtClean="0"/>
              <a:t>Competències: CCLI, CMCT, CSC, CAA, SIEE</a:t>
            </a:r>
            <a:endParaRPr lang="ca-ES" sz="1400" b="1" dirty="0" smtClean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233" y="1905000"/>
            <a:ext cx="30482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Tasca 1:</a:t>
            </a:r>
            <a:br>
              <a:rPr lang="ca-ES" b="1" dirty="0"/>
            </a:br>
            <a:r>
              <a:rPr lang="ca-ES" dirty="0"/>
              <a:t>“Un segle de revolucions. Segle XVIII”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2" y="2133599"/>
            <a:ext cx="4313864" cy="4463143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Compara i contrasta</a:t>
            </a:r>
          </a:p>
          <a:p>
            <a:pPr>
              <a:buClr>
                <a:srgbClr val="A53010"/>
              </a:buClr>
            </a:pPr>
            <a:r>
              <a:rPr lang="es-ES" dirty="0" err="1" smtClean="0"/>
              <a:t>Veig</a:t>
            </a:r>
            <a:r>
              <a:rPr lang="es-ES" dirty="0" smtClean="0"/>
              <a:t>, pensé, </a:t>
            </a:r>
            <a:r>
              <a:rPr lang="es-ES" dirty="0" err="1" smtClean="0"/>
              <a:t>em</a:t>
            </a:r>
            <a:r>
              <a:rPr lang="es-ES" dirty="0" smtClean="0"/>
              <a:t> </a:t>
            </a:r>
            <a:r>
              <a:rPr lang="es-ES" dirty="0" smtClean="0"/>
              <a:t>pregunte</a:t>
            </a: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es-ES" sz="1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Competències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: 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CCLI, CSC</a:t>
            </a:r>
            <a:r>
              <a:rPr lang="ca-ES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 CAA, </a:t>
            </a:r>
            <a:r>
              <a:rPr lang="ca-E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SIEE, CEC</a:t>
            </a:r>
            <a:endParaRPr lang="ca-ES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77093" y="2349983"/>
            <a:ext cx="3785944" cy="37737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94" y="3111169"/>
            <a:ext cx="510279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317</TotalTime>
  <Words>350</Words>
  <Application>Microsoft Office PowerPoint</Application>
  <PresentationFormat>Panorámica</PresentationFormat>
  <Paragraphs>141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Espiral</vt:lpstr>
      <vt:lpstr>LA PORTA DEL TEMPS </vt:lpstr>
      <vt:lpstr>Fils conductors:</vt:lpstr>
      <vt:lpstr>Tasques:</vt:lpstr>
      <vt:lpstr>Preparació de la classe</vt:lpstr>
      <vt:lpstr>Desafiament inicial</vt:lpstr>
      <vt:lpstr>Pla d’equip</vt:lpstr>
      <vt:lpstr>Tasca 0:  “La història, un gran arxivador”</vt:lpstr>
      <vt:lpstr>Tasca 0</vt:lpstr>
      <vt:lpstr>Tasca 1: “Un segle de revolucions. Segle XVIII”</vt:lpstr>
      <vt:lpstr>Tasca 1</vt:lpstr>
      <vt:lpstr>Tasca 1:</vt:lpstr>
      <vt:lpstr>Tasca 2: “Espanya canviant. Segle XIX”</vt:lpstr>
      <vt:lpstr>Tasca 2:</vt:lpstr>
      <vt:lpstr>Tasca 3: “Comencem malament. Segle XX”</vt:lpstr>
      <vt:lpstr>Tasca 3:</vt:lpstr>
      <vt:lpstr>Tasca 4:  “Açò pareix que va a canviar”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PORTA DEL TEMPS</dc:title>
  <dc:creator>Mª Teresa Garcia</dc:creator>
  <cp:lastModifiedBy>Windows User</cp:lastModifiedBy>
  <cp:revision>28</cp:revision>
  <dcterms:created xsi:type="dcterms:W3CDTF">2020-02-21T16:19:04Z</dcterms:created>
  <dcterms:modified xsi:type="dcterms:W3CDTF">2020-02-22T15:53:37Z</dcterms:modified>
</cp:coreProperties>
</file>